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9" r:id="rId2"/>
    <p:sldId id="274" r:id="rId3"/>
    <p:sldId id="260" r:id="rId4"/>
    <p:sldId id="272" r:id="rId5"/>
    <p:sldId id="27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AE%E0%A4%BE%E0%A4%96%E0%A4%A8%E0%A4%B2%E0%A4%BE%E0%A4%B2_%E0%A4%9A%E0%A4%A4%E0%A5%81%E0%A4%B0%E0%A5%8D%E0%A4%B5%E0%A5%87%E0%A4%A6%E0%A5%8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I</a:t>
            </a:r>
            <a:r>
              <a:rPr lang="hi-IN" sz="3600" b="1" dirty="0" smtClean="0">
                <a:solidFill>
                  <a:schemeClr val="bg1"/>
                </a:solidFill>
                <a:latin typeface="Arial" pitchFamily="34" charset="0"/>
                <a:cs typeface="Arial" pitchFamily="34" charset="0"/>
              </a:rPr>
              <a:t>X</a:t>
            </a:r>
          </a:p>
          <a:p>
            <a:pPr algn="ctr"/>
            <a:r>
              <a:rPr lang="hi-IN" sz="3600" b="1" dirty="0" smtClean="0">
                <a:solidFill>
                  <a:schemeClr val="bg1"/>
                </a:solidFill>
                <a:latin typeface="Arial" pitchFamily="34" charset="0"/>
                <a:cs typeface="Arial" pitchFamily="34" charset="0"/>
              </a:rPr>
              <a:t> (क्षितिज-पाठ-10-कैदी और कोकिला)</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077200" cy="461665"/>
          </a:xfrm>
          <a:prstGeom prst="rect">
            <a:avLst/>
          </a:prstGeom>
        </p:spPr>
        <p:txBody>
          <a:bodyPr wrap="square">
            <a:spAutoFit/>
          </a:bodyPr>
          <a:lstStyle/>
          <a:p>
            <a:pPr algn="ctr"/>
            <a:r>
              <a:rPr lang="hi-IN" sz="2400" dirty="0" smtClean="0">
                <a:solidFill>
                  <a:srgbClr val="FF0000"/>
                </a:solidFill>
              </a:rPr>
              <a:t>पाठ-10-कैदी और कोकिला (माखनलाल चतुर्वेदी) </a:t>
            </a:r>
            <a:endParaRPr lang="en-US" sz="2400" dirty="0"/>
          </a:p>
        </p:txBody>
      </p:sp>
      <p:pic>
        <p:nvPicPr>
          <p:cNvPr id="1026" name="Picture 2" descr="C:\Users\cyntbe\Desktop\MAKAHN LAAL.jpg"/>
          <p:cNvPicPr>
            <a:picLocks noChangeAspect="1" noChangeArrowheads="1"/>
          </p:cNvPicPr>
          <p:nvPr/>
        </p:nvPicPr>
        <p:blipFill>
          <a:blip r:embed="rId2"/>
          <a:srcRect/>
          <a:stretch>
            <a:fillRect/>
          </a:stretch>
        </p:blipFill>
        <p:spPr bwMode="auto">
          <a:xfrm>
            <a:off x="2209800" y="1524000"/>
            <a:ext cx="4038600" cy="3352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7239000" cy="670560"/>
          </a:xfrm>
        </p:spPr>
        <p:txBody>
          <a:bodyPr>
            <a:normAutofit/>
          </a:bodyPr>
          <a:lstStyle/>
          <a:p>
            <a:pPr algn="ctr"/>
            <a:r>
              <a:rPr lang="hi-IN" sz="2800" dirty="0" smtClean="0">
                <a:solidFill>
                  <a:srgbClr val="FF0000"/>
                </a:solidFill>
              </a:rPr>
              <a:t>पाठ-10-कैदी और कोकिला (माखनलाल चतुर्वेदी) </a:t>
            </a:r>
            <a:endParaRPr lang="en-US" sz="2800" dirty="0">
              <a:solidFill>
                <a:srgbClr val="FF0000"/>
              </a:solidFill>
            </a:endParaRPr>
          </a:p>
        </p:txBody>
      </p:sp>
      <p:sp>
        <p:nvSpPr>
          <p:cNvPr id="5" name="Content Placeholder 4"/>
          <p:cNvSpPr>
            <a:spLocks noGrp="1"/>
          </p:cNvSpPr>
          <p:nvPr>
            <p:ph idx="1"/>
          </p:nvPr>
        </p:nvSpPr>
        <p:spPr>
          <a:xfrm>
            <a:off x="304800" y="1066800"/>
            <a:ext cx="7772400" cy="5791200"/>
          </a:xfrm>
        </p:spPr>
        <p:txBody>
          <a:bodyPr>
            <a:normAutofit fontScale="77500" lnSpcReduction="20000"/>
          </a:bodyPr>
          <a:lstStyle/>
          <a:p>
            <a:pPr algn="ctr">
              <a:buNone/>
            </a:pPr>
            <a:r>
              <a:rPr lang="hi-IN" sz="2800" u="sng" dirty="0" smtClean="0">
                <a:solidFill>
                  <a:srgbClr val="FF0000"/>
                </a:solidFill>
              </a:rPr>
              <a:t>कवि-परिचय </a:t>
            </a:r>
          </a:p>
          <a:p>
            <a:pPr algn="just"/>
            <a:r>
              <a:rPr lang="hi-IN" sz="2300" dirty="0" smtClean="0"/>
              <a:t>  </a:t>
            </a:r>
            <a:r>
              <a:rPr lang="hi-IN" sz="2100" dirty="0" smtClean="0"/>
              <a:t>श्री माखनलाल चतुर्वेदी का जन्म मध्य प्रदेश के होशंगाबाद जिले में बाबई नामक स्थान पर हुआ था।इनके पिता का नाम नन्दलाल चतुर्वेदी था जो गाँव के प्राइमरी स्कूल में अध्यापक थे। प्राइमरी शिक्षा के बाद घर पर ही इन्होंने संस्कृत ,बंगला ,अंग्रेजी ,गुजरती आदि भाषाओँ का ज्ञान प्राप्त किया।</a:t>
            </a:r>
          </a:p>
          <a:p>
            <a:pPr algn="just">
              <a:buNone/>
            </a:pPr>
            <a:r>
              <a:rPr lang="hi-IN" sz="2100" dirty="0" smtClean="0"/>
              <a:t>, </a:t>
            </a:r>
          </a:p>
          <a:p>
            <a:pPr algn="just">
              <a:buNone/>
            </a:pPr>
            <a:r>
              <a:rPr lang="hi-IN" sz="2100" dirty="0" smtClean="0"/>
              <a:t>   माखनलाल चतुर्वेदी का तत्कालीन राष्ट्रीय परिदृश्य और घटनाचक्र ऐसा था जब लोकमान्य तिलक का उद्घोष- 'स्वतंत्रता हमारा जन्मसिद्ध अधिकार है' बलिपंथियों का प्रेरणास्रोत बन चुका था। दक्षिण अफ्रीका में सत्याग्रह के अमोघ अस्त्र का सफल प्रयोग कर कर्मवीर मोहनदास करमचंद गाँधी का राष्ट्रीय परिदृश्य के केंद्र में आगमन हो चुका था। आर्थिक स्वतंत्रता के लिए स्वदेशी का मार्ग चुना गया था, सामाजिक सुधार के अभियान गतिशील थे और राजनीतिक चेतना स्वतंत्रता की चाह के रूप में सर्वोच्च प्राथमिकता बन गई थी। ऐसे समय में माधवराव सप्रे के 'हिन्दी केसरी' ने सन १९०८ में 'राष्ट्रीय आंदोलन और बहिष्कार' विषय पर निबंध प्रतियोगिता का आयोजन किया। खंडवा के युवा अध्यापक माखनलाल चतुर्वेदी का निबंध प्रथम चुना गया। अप्रैल १९१३ में खंडवा के हिन्दी सेवी कालूराम गंगराड़े ने मासिक पत्रिका 'प्रभा' का प्रकाशन आरंभ किया, जिसके संपादन का दायित्व माखनलालजी को सौंपा गया। सितंबर १९१३ में उन्होंने अध्यापक की नौकरी छोड़ दी और पूरी तरह पत्रकारिता, साहित्य और राष्ट्रीय आंदोलन के लिए समर्पित हो गए। इसी वर्ष कानपुर से गणेश शंकर विद्यार्थी ने 'प्रताप' का संपादन-प्रकाशन आरंभ किया। १९१६  लखनऊ कांग्रेस अधिवेशन के दौरान माखनलालजी ने विद्यार्थीजी के साथ मैथिलीशरण गुप्त और महात्मा गाँधी से मुलाकात की। महात्मा गाँधी द्वारा आहूत सन १९२० के 'असहयोग आंदोलन' में महाकोशल अंचल से पहली गिरफ्तारी देने वाले माखनलालजी ही थे। सन १९३० के सविनय अवज्ञा आंदोलन में भी उन्हें गिरफ्तारी देने का प्रथम सम्मान मिला। उनके महान कृतित्व के तीन आयाम हैं : एक, पत्रकारिता- 'प्रभा', 'कर्मवीर' और 'प्रताप' का संपादन। दो- माखनलालजी की कविताएँ, निबंध, नाटक और कहानी। तीन- माखनलालजी के अभिभाषण/ व्याख्यान।</a:t>
            </a:r>
            <a:r>
              <a:rPr lang="hi-IN" sz="2100" baseline="30000" dirty="0" smtClean="0">
                <a:hlinkClick r:id="rId2"/>
              </a:rPr>
              <a:t>[3]</a:t>
            </a:r>
            <a:endParaRPr lang="hi-IN" sz="2100" dirty="0" smtClean="0"/>
          </a:p>
          <a:p>
            <a:endParaRPr lang="hi-IN" sz="1600" dirty="0" smtClean="0"/>
          </a:p>
          <a:p>
            <a:endParaRPr lang="hi-IN" sz="1800" dirty="0" smtClean="0"/>
          </a:p>
          <a:p>
            <a:pPr>
              <a:buNone/>
            </a:pPr>
            <a:endParaRPr lang="hi-IN" sz="1800" dirty="0" smtClean="0"/>
          </a:p>
          <a:p>
            <a:endParaRPr lang="hi-IN" sz="1800" dirty="0" smtClean="0"/>
          </a:p>
          <a:p>
            <a:pPr algn="just">
              <a:buNone/>
            </a:pPr>
            <a:endParaRPr lang="hi-IN"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fontScale="90000"/>
          </a:bodyPr>
          <a:lstStyle/>
          <a:p>
            <a:pPr algn="ctr"/>
            <a:r>
              <a:rPr lang="hi-IN" sz="3200" dirty="0" smtClean="0">
                <a:solidFill>
                  <a:srgbClr val="FF0000"/>
                </a:solidFill>
              </a:rPr>
              <a:t>पाठ-10-कैदी और कोकिला (माखनलाल चतुर्वेदी) </a:t>
            </a:r>
            <a:endParaRPr lang="en-US" sz="32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ctr">
              <a:buNone/>
            </a:pPr>
            <a:r>
              <a:rPr lang="hi-IN" sz="2800" u="sng" dirty="0" smtClean="0">
                <a:solidFill>
                  <a:srgbClr val="FF0000"/>
                </a:solidFill>
              </a:rPr>
              <a:t>महत्वपूर्ण तथ्य </a:t>
            </a:r>
          </a:p>
          <a:p>
            <a:pPr marL="514350" indent="-514350" algn="just">
              <a:buNone/>
            </a:pPr>
            <a:r>
              <a:rPr lang="hi-IN" sz="2000" dirty="0" smtClean="0"/>
              <a:t>   </a:t>
            </a:r>
            <a:r>
              <a:rPr lang="hi-IN" sz="2000" dirty="0" smtClean="0">
                <a:solidFill>
                  <a:srgbClr val="FF0000"/>
                </a:solidFill>
              </a:rPr>
              <a:t>पाठ सार </a:t>
            </a:r>
            <a:r>
              <a:rPr lang="hi-IN" sz="2000" dirty="0" smtClean="0"/>
              <a:t>:-इस कविता में भारतीय स्वतंत्रता सेनानियों के साथ जेल में किये गए दुर्व्यवहार और यातनाओं का मार्मिक चित्रण है I जेल में कवि एकाकी एवं उदास है I अपने मन में दुःख, असंतोष और ब्रिटिश शासन के प्रति आक्रोश को प्रकट करते हुए कवि कहते हैं कि यह समय मधुर गीत गाने का नहीं बल्कि मुक्ति गान सुनाने का है कवि को लगता है कि कोयल पुरे देश को एक जिअल के रूप में देख रही है I इसलिए आधी रात को वह चिख उठी I</a:t>
            </a:r>
          </a:p>
          <a:p>
            <a:pPr marL="514350" indent="-514350" algn="just">
              <a:buAutoNum type="romanLcParenR"/>
            </a:pPr>
            <a:r>
              <a:rPr lang="hi-IN" sz="2000" dirty="0" smtClean="0"/>
              <a:t>कोयल किसी का सन्देश लेकर आई है I</a:t>
            </a:r>
          </a:p>
          <a:p>
            <a:pPr marL="514350" indent="-514350" algn="just">
              <a:buAutoNum type="romanLcParenR"/>
            </a:pPr>
            <a:r>
              <a:rPr lang="hi-IN" sz="2000" dirty="0" smtClean="0"/>
              <a:t>वह पागल होकर आधी रात को चीखती है I</a:t>
            </a:r>
          </a:p>
          <a:p>
            <a:pPr marL="514350" indent="-514350" algn="just">
              <a:buAutoNum type="romanLcParenR"/>
            </a:pPr>
            <a:r>
              <a:rPr lang="hi-IN" sz="2000" dirty="0" smtClean="0"/>
              <a:t>वह कैदियों के घावों पर मरहम लगाने आई है I</a:t>
            </a:r>
          </a:p>
          <a:p>
            <a:pPr marL="514350" indent="-514350" algn="just">
              <a:buAutoNum type="romanLcParenR"/>
            </a:pPr>
            <a:r>
              <a:rPr lang="hi-IN" sz="2000" dirty="0" smtClean="0"/>
              <a:t>वह कवि के आँखों के आँसू पोछने आई है I</a:t>
            </a:r>
          </a:p>
          <a:p>
            <a:pPr marL="514350" indent="-514350" algn="just">
              <a:buAutoNum type="romanLcParenR"/>
            </a:pPr>
            <a:r>
              <a:rPr lang="hi-IN" sz="2000" dirty="0" smtClean="0"/>
              <a:t>वह लोगों में स्वतंत्रता का जोश भरने आई है I</a:t>
            </a:r>
          </a:p>
          <a:p>
            <a:pPr marL="514350" indent="-514350" algn="just">
              <a:buAutoNum type="romanLcParenR"/>
            </a:pPr>
            <a:r>
              <a:rPr lang="hi-IN" sz="2000" dirty="0" smtClean="0"/>
              <a:t>कोयल के ह्रदय में पीड़ा है I</a:t>
            </a:r>
          </a:p>
          <a:p>
            <a:pPr marL="514350" indent="-514350" algn="just">
              <a:buAutoNum type="romanLcParenR"/>
            </a:pPr>
            <a:r>
              <a:rPr lang="hi-IN" sz="2000" dirty="0" smtClean="0"/>
              <a:t>वह किसी अप्रिय घटना की सुचना दे रही है 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fontScale="90000"/>
          </a:bodyPr>
          <a:lstStyle/>
          <a:p>
            <a:pPr algn="ctr"/>
            <a:r>
              <a:rPr lang="hi-IN" sz="3200" dirty="0" smtClean="0">
                <a:solidFill>
                  <a:srgbClr val="FF0000"/>
                </a:solidFill>
              </a:rPr>
              <a:t>पाठ-10-कैदी और कोकिला (माखनलाल चतुर्वेदी) </a:t>
            </a:r>
            <a:endParaRPr lang="en-US" sz="32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fontScale="85000" lnSpcReduction="20000"/>
          </a:bodyPr>
          <a:lstStyle/>
          <a:p>
            <a:pPr algn="ctr">
              <a:buNone/>
            </a:pPr>
            <a:r>
              <a:rPr lang="hi-IN" sz="2800" u="sng" dirty="0" smtClean="0">
                <a:solidFill>
                  <a:srgbClr val="FF0000"/>
                </a:solidFill>
              </a:rPr>
              <a:t>शब्दार्थ </a:t>
            </a:r>
          </a:p>
          <a:p>
            <a:pPr>
              <a:buNone/>
            </a:pPr>
            <a:r>
              <a:rPr lang="hi-IN" sz="2400" dirty="0" smtClean="0"/>
              <a:t>बटमार-डाकू </a:t>
            </a:r>
          </a:p>
          <a:p>
            <a:pPr>
              <a:buNone/>
            </a:pPr>
            <a:r>
              <a:rPr lang="hi-IN" sz="2400" dirty="0" smtClean="0"/>
              <a:t>हिमकर-चंद्रमा</a:t>
            </a:r>
          </a:p>
          <a:p>
            <a:pPr>
              <a:buNone/>
            </a:pPr>
            <a:r>
              <a:rPr lang="hi-IN" sz="2400" dirty="0" smtClean="0"/>
              <a:t>आली-सखी </a:t>
            </a:r>
          </a:p>
          <a:p>
            <a:pPr>
              <a:buNone/>
            </a:pPr>
            <a:r>
              <a:rPr lang="hi-IN" sz="2400" dirty="0" smtClean="0"/>
              <a:t>हूक-कसक</a:t>
            </a:r>
          </a:p>
          <a:p>
            <a:pPr>
              <a:buNone/>
            </a:pPr>
            <a:r>
              <a:rPr lang="hi-IN" sz="2400" dirty="0" smtClean="0"/>
              <a:t>बावली-पगली </a:t>
            </a:r>
          </a:p>
          <a:p>
            <a:pPr>
              <a:buNone/>
            </a:pPr>
            <a:r>
              <a:rPr lang="hi-IN" sz="2400" dirty="0" smtClean="0"/>
              <a:t>वैभव-समृद्धि </a:t>
            </a:r>
          </a:p>
          <a:p>
            <a:pPr>
              <a:buNone/>
            </a:pPr>
            <a:r>
              <a:rPr lang="hi-IN" sz="2400" dirty="0" smtClean="0"/>
              <a:t>मोट खींचना-कोल्हू खींचना </a:t>
            </a:r>
          </a:p>
          <a:p>
            <a:pPr>
              <a:buNone/>
            </a:pPr>
            <a:r>
              <a:rPr lang="hi-IN" sz="2400" dirty="0" smtClean="0"/>
              <a:t>कमली-कम्बल </a:t>
            </a:r>
          </a:p>
          <a:p>
            <a:pPr>
              <a:buNone/>
            </a:pPr>
            <a:r>
              <a:rPr lang="hi-IN" sz="2400" dirty="0" smtClean="0"/>
              <a:t>रणभेरी-युद्ध की ध्वनि </a:t>
            </a:r>
          </a:p>
          <a:p>
            <a:pPr>
              <a:buNone/>
            </a:pPr>
            <a:r>
              <a:rPr lang="hi-IN" sz="2400" dirty="0" smtClean="0"/>
              <a:t>मोहन-गांधीजी </a:t>
            </a:r>
          </a:p>
          <a:p>
            <a:pPr>
              <a:buNone/>
            </a:pPr>
            <a:r>
              <a:rPr lang="hi-IN" sz="2400" dirty="0" smtClean="0"/>
              <a:t>आसव-रस</a:t>
            </a:r>
          </a:p>
          <a:p>
            <a:pPr>
              <a:buNone/>
            </a:pPr>
            <a:r>
              <a:rPr lang="hi-IN" sz="2400" dirty="0" smtClean="0"/>
              <a:t>कीर्ति-रचना </a:t>
            </a:r>
          </a:p>
          <a:p>
            <a:pPr>
              <a:buNone/>
            </a:pPr>
            <a:r>
              <a:rPr lang="hi-IN" sz="2400" dirty="0" smtClean="0"/>
              <a:t>दावानल- जंगल की आग </a:t>
            </a:r>
          </a:p>
          <a:p>
            <a:pPr>
              <a:buNone/>
            </a:pPr>
            <a:r>
              <a:rPr lang="hi-IN" sz="2400" dirty="0" smtClean="0"/>
              <a:t>गिट्टी-पत्थर का टुकड़ा</a:t>
            </a:r>
          </a:p>
          <a:p>
            <a:pPr>
              <a:buNone/>
            </a:pPr>
            <a:r>
              <a:rPr lang="hi-IN" sz="2400" dirty="0" smtClean="0"/>
              <a:t>हुक-कसक   </a:t>
            </a:r>
          </a:p>
          <a:p>
            <a:pPr marL="514350" indent="-514350" algn="just">
              <a:buNone/>
            </a:pPr>
            <a:r>
              <a:rPr lang="hi-IN" sz="2000"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1212</TotalTime>
  <Words>233</Words>
  <Application>Microsoft Office PowerPoint</Application>
  <PresentationFormat>On-screen Show (4:3)</PresentationFormat>
  <Paragraphs>41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Slide 2</vt:lpstr>
      <vt:lpstr>पाठ-10-कैदी और कोकिला (माखनलाल चतुर्वेदी) </vt:lpstr>
      <vt:lpstr>पाठ-10-कैदी और कोकिला (माखनलाल चतुर्वेदी) </vt:lpstr>
      <vt:lpstr>पाठ-10-कैदी और कोकिला (माखनलाल चतुर्वेदी)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133</cp:revision>
  <dcterms:created xsi:type="dcterms:W3CDTF">2006-08-16T00:00:00Z</dcterms:created>
  <dcterms:modified xsi:type="dcterms:W3CDTF">2020-07-12T16:53:33Z</dcterms:modified>
</cp:coreProperties>
</file>